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0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2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615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4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5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438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482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84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596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64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94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7934F-9103-438D-AAE1-0B7BA15C157A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8F043-CBEE-48D1-9144-4AA5FBF4D3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77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tudyjams.scholastic.com/studyjams/jams/math/decimals-percents/place-decimal-number-line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7200">
                <a:ea typeface="ＭＳ Ｐゴシック" panose="020B0600070205080204" pitchFamily="34" charset="-128"/>
              </a:rPr>
              <a:t>What is a Decimal?</a:t>
            </a:r>
          </a:p>
        </p:txBody>
      </p:sp>
    </p:spTree>
    <p:extLst>
      <p:ext uri="{BB962C8B-B14F-4D97-AF65-F5344CB8AC3E}">
        <p14:creationId xmlns:p14="http://schemas.microsoft.com/office/powerpoint/2010/main" val="889545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ph sz="half" idx="2"/>
          </p:nvPr>
        </p:nvGraphicFramePr>
        <p:xfrm>
          <a:off x="1828800" y="2590801"/>
          <a:ext cx="4038600" cy="1458913"/>
        </p:xfrm>
        <a:graphic>
          <a:graphicData uri="http://schemas.openxmlformats.org/drawingml/2006/table">
            <a:tbl>
              <a:tblPr/>
              <a:tblGrid>
                <a:gridCol w="1439540"/>
                <a:gridCol w="1336997"/>
                <a:gridCol w="1262063"/>
              </a:tblGrid>
              <a:tr h="75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77" name="Oval 63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" name="Group 61"/>
          <p:cNvGraphicFramePr>
            <a:graphicFrameLocks noGrp="1"/>
          </p:cNvGraphicFramePr>
          <p:nvPr>
            <p:ph sz="half" idx="2"/>
          </p:nvPr>
        </p:nvGraphicFramePr>
        <p:xfrm>
          <a:off x="5867400" y="2590800"/>
          <a:ext cx="4572001" cy="1455781"/>
        </p:xfrm>
        <a:graphic>
          <a:graphicData uri="http://schemas.openxmlformats.org/drawingml/2006/table">
            <a:tbl>
              <a:tblPr/>
              <a:tblGrid>
                <a:gridCol w="1629668"/>
                <a:gridCol w="1513582"/>
                <a:gridCol w="1428751"/>
              </a:tblGrid>
              <a:tr h="75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2" name="TextBox 10"/>
          <p:cNvSpPr txBox="1">
            <a:spLocks noChangeArrowheads="1"/>
          </p:cNvSpPr>
          <p:nvPr/>
        </p:nvSpPr>
        <p:spPr bwMode="auto">
          <a:xfrm>
            <a:off x="59436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Tenths</a:t>
            </a:r>
          </a:p>
        </p:txBody>
      </p:sp>
      <p:sp>
        <p:nvSpPr>
          <p:cNvPr id="40993" name="TextBox 11"/>
          <p:cNvSpPr txBox="1">
            <a:spLocks noChangeArrowheads="1"/>
          </p:cNvSpPr>
          <p:nvPr/>
        </p:nvSpPr>
        <p:spPr bwMode="auto">
          <a:xfrm>
            <a:off x="7467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Hundredths</a:t>
            </a:r>
          </a:p>
        </p:txBody>
      </p:sp>
      <p:sp>
        <p:nvSpPr>
          <p:cNvPr id="40994" name="TextBox 12"/>
          <p:cNvSpPr txBox="1">
            <a:spLocks noChangeArrowheads="1"/>
          </p:cNvSpPr>
          <p:nvPr/>
        </p:nvSpPr>
        <p:spPr bwMode="auto">
          <a:xfrm>
            <a:off x="8991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Thousandths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352800" y="4876800"/>
            <a:ext cx="5410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one </a:t>
            </a:r>
            <a:r>
              <a:rPr lang="en-US" altLang="en-US" sz="4400" b="1"/>
              <a:t>AND</a:t>
            </a:r>
            <a:r>
              <a:rPr lang="en-US" altLang="en-US" sz="4400"/>
              <a:t> one tenth</a:t>
            </a:r>
          </a:p>
        </p:txBody>
      </p:sp>
    </p:spTree>
    <p:extLst>
      <p:ext uri="{BB962C8B-B14F-4D97-AF65-F5344CB8AC3E}">
        <p14:creationId xmlns:p14="http://schemas.microsoft.com/office/powerpoint/2010/main" val="1668483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ph sz="half" idx="2"/>
          </p:nvPr>
        </p:nvGraphicFramePr>
        <p:xfrm>
          <a:off x="1828800" y="2590801"/>
          <a:ext cx="4038600" cy="1458913"/>
        </p:xfrm>
        <a:graphic>
          <a:graphicData uri="http://schemas.openxmlformats.org/drawingml/2006/table">
            <a:tbl>
              <a:tblPr/>
              <a:tblGrid>
                <a:gridCol w="1439540"/>
                <a:gridCol w="1336997"/>
                <a:gridCol w="1262063"/>
              </a:tblGrid>
              <a:tr h="75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01" name="Oval 63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" name="Group 61"/>
          <p:cNvGraphicFramePr>
            <a:graphicFrameLocks noGrp="1"/>
          </p:cNvGraphicFramePr>
          <p:nvPr>
            <p:ph sz="half" idx="2"/>
          </p:nvPr>
        </p:nvGraphicFramePr>
        <p:xfrm>
          <a:off x="5867400" y="2590800"/>
          <a:ext cx="4572001" cy="1455781"/>
        </p:xfrm>
        <a:graphic>
          <a:graphicData uri="http://schemas.openxmlformats.org/drawingml/2006/table">
            <a:tbl>
              <a:tblPr/>
              <a:tblGrid>
                <a:gridCol w="1629668"/>
                <a:gridCol w="1513582"/>
                <a:gridCol w="1428751"/>
              </a:tblGrid>
              <a:tr h="75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16" name="TextBox 10"/>
          <p:cNvSpPr txBox="1">
            <a:spLocks noChangeArrowheads="1"/>
          </p:cNvSpPr>
          <p:nvPr/>
        </p:nvSpPr>
        <p:spPr bwMode="auto">
          <a:xfrm>
            <a:off x="59436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Tenths</a:t>
            </a:r>
          </a:p>
        </p:txBody>
      </p:sp>
      <p:sp>
        <p:nvSpPr>
          <p:cNvPr id="42017" name="TextBox 11"/>
          <p:cNvSpPr txBox="1">
            <a:spLocks noChangeArrowheads="1"/>
          </p:cNvSpPr>
          <p:nvPr/>
        </p:nvSpPr>
        <p:spPr bwMode="auto">
          <a:xfrm>
            <a:off x="7467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Hundredths</a:t>
            </a:r>
          </a:p>
        </p:txBody>
      </p:sp>
      <p:sp>
        <p:nvSpPr>
          <p:cNvPr id="42018" name="TextBox 12"/>
          <p:cNvSpPr txBox="1">
            <a:spLocks noChangeArrowheads="1"/>
          </p:cNvSpPr>
          <p:nvPr/>
        </p:nvSpPr>
        <p:spPr bwMode="auto">
          <a:xfrm>
            <a:off x="8991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Thousandths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19400" y="4876800"/>
            <a:ext cx="6477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two </a:t>
            </a:r>
            <a:r>
              <a:rPr lang="en-US" altLang="en-US" sz="4400" b="1"/>
              <a:t>AND</a:t>
            </a:r>
            <a:r>
              <a:rPr lang="en-US" altLang="en-US" sz="4400"/>
              <a:t> one hundredth</a:t>
            </a:r>
          </a:p>
        </p:txBody>
      </p:sp>
    </p:spTree>
    <p:extLst>
      <p:ext uri="{BB962C8B-B14F-4D97-AF65-F5344CB8AC3E}">
        <p14:creationId xmlns:p14="http://schemas.microsoft.com/office/powerpoint/2010/main" val="1879922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ph sz="half" idx="2"/>
          </p:nvPr>
        </p:nvGraphicFramePr>
        <p:xfrm>
          <a:off x="1828800" y="2590801"/>
          <a:ext cx="4038600" cy="1458913"/>
        </p:xfrm>
        <a:graphic>
          <a:graphicData uri="http://schemas.openxmlformats.org/drawingml/2006/table">
            <a:tbl>
              <a:tblPr/>
              <a:tblGrid>
                <a:gridCol w="1439540"/>
                <a:gridCol w="1336997"/>
                <a:gridCol w="1262063"/>
              </a:tblGrid>
              <a:tr h="75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25" name="Oval 63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" name="Group 61"/>
          <p:cNvGraphicFramePr>
            <a:graphicFrameLocks noGrp="1"/>
          </p:cNvGraphicFramePr>
          <p:nvPr>
            <p:ph sz="half" idx="2"/>
          </p:nvPr>
        </p:nvGraphicFramePr>
        <p:xfrm>
          <a:off x="5867400" y="2590800"/>
          <a:ext cx="4572001" cy="1455781"/>
        </p:xfrm>
        <a:graphic>
          <a:graphicData uri="http://schemas.openxmlformats.org/drawingml/2006/table">
            <a:tbl>
              <a:tblPr/>
              <a:tblGrid>
                <a:gridCol w="1629668"/>
                <a:gridCol w="1513582"/>
                <a:gridCol w="1428751"/>
              </a:tblGrid>
              <a:tr h="75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040" name="TextBox 10"/>
          <p:cNvSpPr txBox="1">
            <a:spLocks noChangeArrowheads="1"/>
          </p:cNvSpPr>
          <p:nvPr/>
        </p:nvSpPr>
        <p:spPr bwMode="auto">
          <a:xfrm>
            <a:off x="59436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Tenths</a:t>
            </a:r>
          </a:p>
        </p:txBody>
      </p:sp>
      <p:sp>
        <p:nvSpPr>
          <p:cNvPr id="43041" name="TextBox 11"/>
          <p:cNvSpPr txBox="1">
            <a:spLocks noChangeArrowheads="1"/>
          </p:cNvSpPr>
          <p:nvPr/>
        </p:nvSpPr>
        <p:spPr bwMode="auto">
          <a:xfrm>
            <a:off x="7467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Hundredths</a:t>
            </a:r>
          </a:p>
        </p:txBody>
      </p:sp>
      <p:sp>
        <p:nvSpPr>
          <p:cNvPr id="43042" name="TextBox 12"/>
          <p:cNvSpPr txBox="1">
            <a:spLocks noChangeArrowheads="1"/>
          </p:cNvSpPr>
          <p:nvPr/>
        </p:nvSpPr>
        <p:spPr bwMode="auto">
          <a:xfrm>
            <a:off x="8991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Thousandths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19400" y="4876800"/>
            <a:ext cx="66294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five </a:t>
            </a:r>
            <a:r>
              <a:rPr lang="en-US" altLang="en-US" sz="4400" b="1"/>
              <a:t>AND</a:t>
            </a:r>
            <a:r>
              <a:rPr lang="en-US" altLang="en-US" sz="4400"/>
              <a:t> one thousandth</a:t>
            </a:r>
          </a:p>
        </p:txBody>
      </p:sp>
    </p:spTree>
    <p:extLst>
      <p:ext uri="{BB962C8B-B14F-4D97-AF65-F5344CB8AC3E}">
        <p14:creationId xmlns:p14="http://schemas.microsoft.com/office/powerpoint/2010/main" val="2506606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ph sz="half" idx="2"/>
          </p:nvPr>
        </p:nvGraphicFramePr>
        <p:xfrm>
          <a:off x="1828800" y="2590801"/>
          <a:ext cx="4038600" cy="1458913"/>
        </p:xfrm>
        <a:graphic>
          <a:graphicData uri="http://schemas.openxmlformats.org/drawingml/2006/table">
            <a:tbl>
              <a:tblPr/>
              <a:tblGrid>
                <a:gridCol w="1439540"/>
                <a:gridCol w="1336997"/>
                <a:gridCol w="1262063"/>
              </a:tblGrid>
              <a:tr h="75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49" name="Oval 63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" name="Group 61"/>
          <p:cNvGraphicFramePr>
            <a:graphicFrameLocks noGrp="1"/>
          </p:cNvGraphicFramePr>
          <p:nvPr>
            <p:ph sz="half" idx="2"/>
          </p:nvPr>
        </p:nvGraphicFramePr>
        <p:xfrm>
          <a:off x="5867400" y="2590800"/>
          <a:ext cx="4572001" cy="1455781"/>
        </p:xfrm>
        <a:graphic>
          <a:graphicData uri="http://schemas.openxmlformats.org/drawingml/2006/table">
            <a:tbl>
              <a:tblPr/>
              <a:tblGrid>
                <a:gridCol w="1629668"/>
                <a:gridCol w="1513582"/>
                <a:gridCol w="1428751"/>
              </a:tblGrid>
              <a:tr h="754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4064" name="TextBox 10"/>
          <p:cNvSpPr txBox="1">
            <a:spLocks noChangeArrowheads="1"/>
          </p:cNvSpPr>
          <p:nvPr/>
        </p:nvSpPr>
        <p:spPr bwMode="auto">
          <a:xfrm>
            <a:off x="59436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Tenths</a:t>
            </a:r>
          </a:p>
        </p:txBody>
      </p:sp>
      <p:sp>
        <p:nvSpPr>
          <p:cNvPr id="44065" name="TextBox 11"/>
          <p:cNvSpPr txBox="1">
            <a:spLocks noChangeArrowheads="1"/>
          </p:cNvSpPr>
          <p:nvPr/>
        </p:nvSpPr>
        <p:spPr bwMode="auto">
          <a:xfrm>
            <a:off x="7467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Hundredths</a:t>
            </a:r>
          </a:p>
        </p:txBody>
      </p:sp>
      <p:sp>
        <p:nvSpPr>
          <p:cNvPr id="44066" name="TextBox 12"/>
          <p:cNvSpPr txBox="1">
            <a:spLocks noChangeArrowheads="1"/>
          </p:cNvSpPr>
          <p:nvPr/>
        </p:nvSpPr>
        <p:spPr bwMode="auto">
          <a:xfrm>
            <a:off x="8991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Thousandths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667000" y="4876800"/>
            <a:ext cx="7467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ten </a:t>
            </a:r>
            <a:r>
              <a:rPr lang="en-US" altLang="en-US" sz="4400" b="1"/>
              <a:t>AND</a:t>
            </a:r>
            <a:r>
              <a:rPr lang="en-US" altLang="en-US" sz="4400"/>
              <a:t> fifty-two hundredths</a:t>
            </a:r>
          </a:p>
        </p:txBody>
      </p:sp>
    </p:spTree>
    <p:extLst>
      <p:ext uri="{BB962C8B-B14F-4D97-AF65-F5344CB8AC3E}">
        <p14:creationId xmlns:p14="http://schemas.microsoft.com/office/powerpoint/2010/main" val="652700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Write the Decimal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257300" y="1320802"/>
            <a:ext cx="8458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4000" dirty="0"/>
              <a:t> one tenth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57300" y="2222671"/>
            <a:ext cx="457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4000" dirty="0"/>
              <a:t> three hundredths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257300" y="3225800"/>
            <a:ext cx="4572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4000" dirty="0"/>
              <a:t> six thousandths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57300" y="4064000"/>
            <a:ext cx="73914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4000" dirty="0"/>
              <a:t> twenty-one hundredths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257300" y="4902200"/>
            <a:ext cx="93726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</a:pPr>
            <a:r>
              <a:rPr lang="en-US" altLang="en-US" sz="4000" dirty="0"/>
              <a:t> two hundred fifteen thousandths</a:t>
            </a:r>
          </a:p>
        </p:txBody>
      </p:sp>
    </p:spTree>
    <p:extLst>
      <p:ext uri="{BB962C8B-B14F-4D97-AF65-F5344CB8AC3E}">
        <p14:creationId xmlns:p14="http://schemas.microsoft.com/office/powerpoint/2010/main" val="4200940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4953000" y="1828800"/>
            <a:ext cx="28194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/>
              <a:t>0.23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1.8</a:t>
            </a:r>
            <a:endParaRPr lang="en-US" altLang="en-US" sz="6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0.19</a:t>
            </a:r>
            <a:endParaRPr lang="en-US" altLang="en-US" sz="6600" dirty="0"/>
          </a:p>
        </p:txBody>
      </p:sp>
    </p:spTree>
    <p:extLst>
      <p:ext uri="{BB962C8B-B14F-4D97-AF65-F5344CB8AC3E}">
        <p14:creationId xmlns:p14="http://schemas.microsoft.com/office/powerpoint/2010/main" val="1790452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Read the Decimal</a:t>
            </a:r>
          </a:p>
        </p:txBody>
      </p:sp>
      <p:sp>
        <p:nvSpPr>
          <p:cNvPr id="35843" name="TextBox 14"/>
          <p:cNvSpPr txBox="1">
            <a:spLocks noChangeArrowheads="1"/>
          </p:cNvSpPr>
          <p:nvPr/>
        </p:nvSpPr>
        <p:spPr bwMode="auto">
          <a:xfrm>
            <a:off x="4953000" y="1828800"/>
            <a:ext cx="28194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3.2</a:t>
            </a:r>
            <a:endParaRPr lang="en-US" altLang="en-US" sz="6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/>
              <a:t>0.8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10.56</a:t>
            </a:r>
            <a:endParaRPr lang="en-US" altLang="en-US" sz="6600" dirty="0"/>
          </a:p>
        </p:txBody>
      </p:sp>
    </p:spTree>
    <p:extLst>
      <p:ext uri="{BB962C8B-B14F-4D97-AF65-F5344CB8AC3E}">
        <p14:creationId xmlns:p14="http://schemas.microsoft.com/office/powerpoint/2010/main" val="2007075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781550" y="1681163"/>
            <a:ext cx="2476500" cy="1143000"/>
          </a:xfrm>
        </p:spPr>
        <p:txBody>
          <a:bodyPr/>
          <a:lstStyle/>
          <a:p>
            <a:pPr eaLnBrk="1" hangingPunct="1"/>
            <a:r>
              <a:rPr lang="en-US" altLang="en-US" sz="6000" b="1" dirty="0">
                <a:ea typeface="ＭＳ Ｐゴシック" panose="020B0600070205080204" pitchFamily="34" charset="-128"/>
              </a:rPr>
              <a:t>$3.45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3276601"/>
            <a:ext cx="8229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Three dollars and forty five cents.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Remember:</a:t>
            </a:r>
          </a:p>
          <a:p>
            <a:pPr algn="ctr" eaLnBrk="1" hangingPunct="1">
              <a:buFontTx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You do not need to use the </a:t>
            </a:r>
            <a:r>
              <a:rPr lang="en-US" altLang="en-US" dirty="0" smtClean="0">
                <a:latin typeface="Abadi MT Condensed Extra Bold" charset="0"/>
                <a:ea typeface="ＭＳ Ｐゴシック" panose="020B0600070205080204" pitchFamily="34" charset="-128"/>
              </a:rPr>
              <a:t>¢ 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when your money amount is greater than $1.</a:t>
            </a:r>
            <a:endParaRPr lang="en-US" altLang="en-US" dirty="0" smtClean="0">
              <a:latin typeface="Abadi MT Condensed Extra Bold" charset="0"/>
              <a:ea typeface="ＭＳ Ｐゴシック" panose="020B0600070205080204" pitchFamily="34" charset="-128"/>
            </a:endParaRPr>
          </a:p>
          <a:p>
            <a:pPr eaLnBrk="1" hangingPunct="1"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TextBox 5"/>
          <p:cNvSpPr txBox="1">
            <a:spLocks noChangeArrowheads="1"/>
          </p:cNvSpPr>
          <p:nvPr/>
        </p:nvSpPr>
        <p:spPr bwMode="auto">
          <a:xfrm>
            <a:off x="2362200" y="304801"/>
            <a:ext cx="7772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5400"/>
              <a:t>Read the Money Amount</a:t>
            </a:r>
          </a:p>
        </p:txBody>
      </p:sp>
    </p:spTree>
    <p:extLst>
      <p:ext uri="{BB962C8B-B14F-4D97-AF65-F5344CB8AC3E}">
        <p14:creationId xmlns:p14="http://schemas.microsoft.com/office/powerpoint/2010/main" val="2687374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057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$3.45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876800" y="3048000"/>
            <a:ext cx="7620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6629400" y="3124200"/>
            <a:ext cx="457200" cy="1371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419600" y="4495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whole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781800" y="45720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part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419600" y="4495800"/>
            <a:ext cx="91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dollar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705600" y="45720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cents</a:t>
            </a:r>
          </a:p>
        </p:txBody>
      </p:sp>
    </p:spTree>
    <p:extLst>
      <p:ext uri="{BB962C8B-B14F-4D97-AF65-F5344CB8AC3E}">
        <p14:creationId xmlns:p14="http://schemas.microsoft.com/office/powerpoint/2010/main" val="104690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1" grpId="1"/>
      <p:bldP spid="12" grpId="0"/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981200" y="2057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en-US" sz="60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$3.45</a:t>
            </a:r>
          </a:p>
        </p:txBody>
      </p:sp>
      <p:sp>
        <p:nvSpPr>
          <p:cNvPr id="14" name="Oval 13"/>
          <p:cNvSpPr/>
          <p:nvPr/>
        </p:nvSpPr>
        <p:spPr>
          <a:xfrm>
            <a:off x="5943600" y="1981200"/>
            <a:ext cx="1371600" cy="1295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6705600" y="3352800"/>
            <a:ext cx="0" cy="1219200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18" name="TextBox 20"/>
          <p:cNvSpPr txBox="1">
            <a:spLocks noChangeArrowheads="1"/>
          </p:cNvSpPr>
          <p:nvPr/>
        </p:nvSpPr>
        <p:spPr bwMode="auto">
          <a:xfrm>
            <a:off x="5791200" y="4572001"/>
            <a:ext cx="1752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forty-five hundredths</a:t>
            </a:r>
          </a:p>
        </p:txBody>
      </p:sp>
    </p:spTree>
    <p:extLst>
      <p:ext uri="{BB962C8B-B14F-4D97-AF65-F5344CB8AC3E}">
        <p14:creationId xmlns:p14="http://schemas.microsoft.com/office/powerpoint/2010/main" val="2445395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Day 1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Students will: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en-US" smtClean="0">
                <a:ea typeface="ＭＳ Ｐゴシック" panose="020B0600070205080204" pitchFamily="34" charset="-128"/>
              </a:rPr>
              <a:t>Recall the purpose of a decimal.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Identify decimal place value positions through the thousandths.</a:t>
            </a:r>
          </a:p>
          <a:p>
            <a:pPr lvl="1" eaLnBrk="1" hangingPunct="1"/>
            <a:r>
              <a:rPr lang="en-US" altLang="en-US" smtClean="0">
                <a:ea typeface="ＭＳ Ｐゴシック" panose="020B0600070205080204" pitchFamily="34" charset="-128"/>
              </a:rPr>
              <a:t>Name a given decimal value and the equivalent fraction.</a:t>
            </a:r>
          </a:p>
        </p:txBody>
      </p:sp>
    </p:spTree>
    <p:extLst>
      <p:ext uri="{BB962C8B-B14F-4D97-AF65-F5344CB8AC3E}">
        <p14:creationId xmlns:p14="http://schemas.microsoft.com/office/powerpoint/2010/main" val="3741310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Read the Money and Decimal</a:t>
            </a:r>
          </a:p>
        </p:txBody>
      </p:sp>
      <p:sp>
        <p:nvSpPr>
          <p:cNvPr id="46083" name="TextBox 14"/>
          <p:cNvSpPr txBox="1">
            <a:spLocks noChangeArrowheads="1"/>
          </p:cNvSpPr>
          <p:nvPr/>
        </p:nvSpPr>
        <p:spPr bwMode="auto">
          <a:xfrm>
            <a:off x="1473200" y="1828800"/>
            <a:ext cx="9042400" cy="4370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$253.78					253.78</a:t>
            </a:r>
            <a:endParaRPr lang="en-US" altLang="en-US" sz="6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$19.20						19.20</a:t>
            </a:r>
            <a:endParaRPr lang="en-US" altLang="en-US" sz="66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40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600" dirty="0" smtClean="0"/>
              <a:t>$0.43							0.43</a:t>
            </a:r>
            <a:endParaRPr lang="en-US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067341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1905000" y="19812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Human Decimals</a:t>
            </a:r>
          </a:p>
        </p:txBody>
      </p:sp>
    </p:spTree>
    <p:extLst>
      <p:ext uri="{BB962C8B-B14F-4D97-AF65-F5344CB8AC3E}">
        <p14:creationId xmlns:p14="http://schemas.microsoft.com/office/powerpoint/2010/main" val="9923184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is greater?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9834" y="2160590"/>
            <a:ext cx="4184035" cy="38807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546</a:t>
            </a:r>
            <a:endParaRPr lang="en-US" sz="7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7200" dirty="0" smtClean="0"/>
              <a:t>549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82429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>
          <a:xfrm>
            <a:off x="901700" y="1600201"/>
            <a:ext cx="87503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 dirty="0" smtClean="0">
                <a:ea typeface="ＭＳ Ｐゴシック" panose="020B0600070205080204" pitchFamily="34" charset="-128"/>
              </a:rPr>
              <a:t>Which is greater  0.25  or  0.27 ?</a:t>
            </a:r>
          </a:p>
          <a:p>
            <a:pPr algn="ctr" eaLnBrk="1" hangingPunct="1">
              <a:buFontTx/>
              <a:buNone/>
            </a:pP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hundredths.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0" y="5095876"/>
            <a:ext cx="5105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C00000"/>
                </a:solidFill>
              </a:rPr>
              <a:t>So…0.25 &lt; 0.27</a:t>
            </a:r>
          </a:p>
        </p:txBody>
      </p:sp>
    </p:spTree>
    <p:extLst>
      <p:ext uri="{BB962C8B-B14F-4D97-AF65-F5344CB8AC3E}">
        <p14:creationId xmlns:p14="http://schemas.microsoft.com/office/powerpoint/2010/main" val="19822474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1203" name="Content Placeholder 2"/>
          <p:cNvSpPr>
            <a:spLocks noGrp="1"/>
          </p:cNvSpPr>
          <p:nvPr>
            <p:ph idx="1"/>
          </p:nvPr>
        </p:nvSpPr>
        <p:spPr>
          <a:xfrm>
            <a:off x="1016000" y="1600201"/>
            <a:ext cx="8204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ea typeface="ＭＳ Ｐゴシック" panose="020B0600070205080204" pitchFamily="34" charset="-128"/>
              </a:rPr>
              <a:t>Which is greater  0.16  or  0.14 ?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hundredths.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</a:rPr>
              <a:t>So…0.136 &gt; 0.134</a:t>
            </a:r>
          </a:p>
        </p:txBody>
      </p:sp>
    </p:spTree>
    <p:extLst>
      <p:ext uri="{BB962C8B-B14F-4D97-AF65-F5344CB8AC3E}">
        <p14:creationId xmlns:p14="http://schemas.microsoft.com/office/powerpoint/2010/main" val="2683626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1117600" y="1600201"/>
            <a:ext cx="81026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600" b="1" dirty="0" smtClean="0">
                <a:ea typeface="ＭＳ Ｐゴシック" panose="020B0600070205080204" pitchFamily="34" charset="-128"/>
              </a:rPr>
              <a:t>Which is greater  1.26  or  1.23 ?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hundredths.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 smtClean="0">
                <a:solidFill>
                  <a:srgbClr val="C00000"/>
                </a:solidFill>
              </a:rPr>
              <a:t>So…1.26 </a:t>
            </a:r>
            <a:r>
              <a:rPr lang="en-US" altLang="en-US" sz="4800" b="1" dirty="0">
                <a:solidFill>
                  <a:srgbClr val="C00000"/>
                </a:solidFill>
              </a:rPr>
              <a:t>&gt;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1.23</a:t>
            </a:r>
            <a:endParaRPr lang="en-US" alt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40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3251" name="Content Placeholder 2"/>
          <p:cNvSpPr>
            <a:spLocks noGrp="1"/>
          </p:cNvSpPr>
          <p:nvPr>
            <p:ph idx="1"/>
          </p:nvPr>
        </p:nvSpPr>
        <p:spPr>
          <a:xfrm>
            <a:off x="889000" y="1600201"/>
            <a:ext cx="8331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 smtClean="0">
                <a:ea typeface="ＭＳ Ｐゴシック" panose="020B0600070205080204" pitchFamily="34" charset="-128"/>
              </a:rPr>
              <a:t>Which is greater  4.12  or  5.12 ?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dirty="0" smtClean="0">
                <a:ea typeface="ＭＳ Ｐゴシック" panose="020B0600070205080204" pitchFamily="34" charset="-128"/>
              </a:rPr>
              <a:t>Next, compare the hundredths.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</a:rPr>
              <a:t>So…4.12 &lt; 5.12</a:t>
            </a:r>
          </a:p>
        </p:txBody>
      </p:sp>
    </p:spTree>
    <p:extLst>
      <p:ext uri="{BB962C8B-B14F-4D97-AF65-F5344CB8AC3E}">
        <p14:creationId xmlns:p14="http://schemas.microsoft.com/office/powerpoint/2010/main" val="401552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4275" name="Content Placeholder 2"/>
          <p:cNvSpPr>
            <a:spLocks noGrp="1"/>
          </p:cNvSpPr>
          <p:nvPr>
            <p:ph idx="1"/>
          </p:nvPr>
        </p:nvSpPr>
        <p:spPr>
          <a:xfrm>
            <a:off x="1701800" y="1752601"/>
            <a:ext cx="82804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>
                <a:ea typeface="ＭＳ Ｐゴシック" panose="020B0600070205080204" pitchFamily="34" charset="-128"/>
              </a:rPr>
              <a:t>Which is greater  1.3  or  1.7?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hundredths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</a:rPr>
              <a:t>        1.3 &lt; 1.7</a:t>
            </a:r>
          </a:p>
        </p:txBody>
      </p:sp>
    </p:spTree>
    <p:extLst>
      <p:ext uri="{BB962C8B-B14F-4D97-AF65-F5344CB8AC3E}">
        <p14:creationId xmlns:p14="http://schemas.microsoft.com/office/powerpoint/2010/main" val="31798988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1828800" y="1752601"/>
            <a:ext cx="8839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>
                <a:ea typeface="ＭＳ Ｐゴシック" panose="020B0600070205080204" pitchFamily="34" charset="-128"/>
              </a:rPr>
              <a:t>Which is greater  12.14  or  12.17?</a:t>
            </a: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hundredths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</a:rPr>
              <a:t>        12.14 &lt; 12.17</a:t>
            </a:r>
          </a:p>
        </p:txBody>
      </p:sp>
    </p:spTree>
    <p:extLst>
      <p:ext uri="{BB962C8B-B14F-4D97-AF65-F5344CB8AC3E}">
        <p14:creationId xmlns:p14="http://schemas.microsoft.com/office/powerpoint/2010/main" val="78626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1828800" y="1752601"/>
            <a:ext cx="8839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>
                <a:ea typeface="ＭＳ Ｐゴシック" panose="020B0600070205080204" pitchFamily="34" charset="-128"/>
              </a:rPr>
              <a:t>Which is greater  </a:t>
            </a:r>
            <a:r>
              <a:rPr lang="en-US" altLang="en-US" sz="4000" b="1" dirty="0" smtClean="0">
                <a:ea typeface="ＭＳ Ｐゴシック" panose="020B0600070205080204" pitchFamily="34" charset="-128"/>
              </a:rPr>
              <a:t>0.04  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or  </a:t>
            </a:r>
            <a:r>
              <a:rPr lang="en-US" altLang="en-US" sz="4000" b="1" dirty="0" smtClean="0">
                <a:ea typeface="ＭＳ Ｐゴシック" panose="020B0600070205080204" pitchFamily="34" charset="-128"/>
              </a:rPr>
              <a:t>0.01?</a:t>
            </a:r>
            <a:endParaRPr lang="en-US" altLang="en-US" sz="4000" b="1" dirty="0"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hundredths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C00000"/>
                </a:solidFill>
              </a:rPr>
              <a:t>       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0.04 </a:t>
            </a:r>
            <a:r>
              <a:rPr lang="en-US" altLang="en-US" sz="4800" b="1" dirty="0">
                <a:solidFill>
                  <a:srgbClr val="C00000"/>
                </a:solidFill>
              </a:rPr>
              <a:t>&gt;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0.01</a:t>
            </a:r>
            <a:endParaRPr lang="en-US" alt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19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Remember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209800" y="2332038"/>
            <a:ext cx="8229600" cy="4525962"/>
          </a:xfrm>
        </p:spPr>
        <p:txBody>
          <a:bodyPr/>
          <a:lstStyle/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>
              <a:buFontTx/>
              <a:buNone/>
            </a:pPr>
            <a:endParaRPr lang="en-US" altLang="en-US" smtClean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Fractions are parts of a whole.</a:t>
            </a:r>
          </a:p>
        </p:txBody>
      </p:sp>
      <p:pic>
        <p:nvPicPr>
          <p:cNvPr id="410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5240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7410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1828800" y="1752601"/>
            <a:ext cx="8839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>
                <a:ea typeface="ＭＳ Ｐゴシック" panose="020B0600070205080204" pitchFamily="34" charset="-128"/>
              </a:rPr>
              <a:t>Which is greater  2.06  or  2.006?</a:t>
            </a:r>
          </a:p>
          <a:p>
            <a:pPr algn="ctr" eaLnBrk="1" hangingPunct="1">
              <a:buFontTx/>
              <a:buNone/>
            </a:pPr>
            <a:endParaRPr lang="en-US" altLang="en-US" sz="100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Next, compare the hundredths.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>
                <a:ea typeface="ＭＳ Ｐゴシック" panose="020B0600070205080204" pitchFamily="34" charset="-128"/>
              </a:rPr>
              <a:t>Next, compare the thousandths.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>
                <a:solidFill>
                  <a:srgbClr val="C00000"/>
                </a:solidFill>
              </a:rPr>
              <a:t>        2.06 &gt; 2.006</a:t>
            </a:r>
          </a:p>
        </p:txBody>
      </p:sp>
    </p:spTree>
    <p:extLst>
      <p:ext uri="{BB962C8B-B14F-4D97-AF65-F5344CB8AC3E}">
        <p14:creationId xmlns:p14="http://schemas.microsoft.com/office/powerpoint/2010/main" val="1534112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Comparing Decimals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1828800" y="1752601"/>
            <a:ext cx="8839200" cy="4525963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4000" b="1" dirty="0">
                <a:ea typeface="ＭＳ Ｐゴシック" panose="020B0600070205080204" pitchFamily="34" charset="-128"/>
              </a:rPr>
              <a:t>Which is greater  </a:t>
            </a:r>
            <a:r>
              <a:rPr lang="en-US" altLang="en-US" sz="4000" b="1" dirty="0" smtClean="0">
                <a:ea typeface="ＭＳ Ｐゴシック" panose="020B0600070205080204" pitchFamily="34" charset="-128"/>
              </a:rPr>
              <a:t>1.02  </a:t>
            </a:r>
            <a:r>
              <a:rPr lang="en-US" altLang="en-US" sz="4000" b="1" dirty="0">
                <a:ea typeface="ＭＳ Ｐゴシック" panose="020B0600070205080204" pitchFamily="34" charset="-128"/>
              </a:rPr>
              <a:t>or  </a:t>
            </a:r>
            <a:r>
              <a:rPr lang="en-US" altLang="en-US" sz="4000" b="1" dirty="0" smtClean="0">
                <a:ea typeface="ＭＳ Ｐゴシック" panose="020B0600070205080204" pitchFamily="34" charset="-128"/>
              </a:rPr>
              <a:t>1.20?</a:t>
            </a:r>
            <a:endParaRPr lang="en-US" altLang="en-US" sz="4000" b="1" dirty="0">
              <a:ea typeface="ＭＳ Ｐゴシック" panose="020B0600070205080204" pitchFamily="34" charset="-128"/>
            </a:endParaRPr>
          </a:p>
          <a:p>
            <a:pPr algn="ctr" eaLnBrk="1" hangingPunct="1">
              <a:buFontTx/>
              <a:buNone/>
            </a:pPr>
            <a:endParaRPr lang="en-US" altLang="en-US" sz="1000" dirty="0"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First compare the whole numbers.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tenths.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400" dirty="0">
                <a:ea typeface="ＭＳ Ｐゴシック" panose="020B0600070205080204" pitchFamily="34" charset="-128"/>
              </a:rPr>
              <a:t>Next, compare the hundredths</a:t>
            </a:r>
            <a:r>
              <a:rPr lang="en-US" altLang="en-US" sz="2400" dirty="0" smtClean="0">
                <a:ea typeface="ＭＳ Ｐゴシック" panose="020B0600070205080204" pitchFamily="34" charset="-128"/>
              </a:rPr>
              <a:t>.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29000" y="5638801"/>
            <a:ext cx="54864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C00000"/>
                </a:solidFill>
              </a:rPr>
              <a:t>       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1.02 </a:t>
            </a:r>
            <a:r>
              <a:rPr lang="en-US" altLang="en-US" sz="4800" b="1" dirty="0">
                <a:solidFill>
                  <a:srgbClr val="C00000"/>
                </a:solidFill>
              </a:rPr>
              <a:t>&lt; </a:t>
            </a:r>
            <a:r>
              <a:rPr lang="en-US" altLang="en-US" sz="4800" b="1" dirty="0" smtClean="0">
                <a:solidFill>
                  <a:srgbClr val="C00000"/>
                </a:solidFill>
              </a:rPr>
              <a:t>1.20</a:t>
            </a:r>
            <a:endParaRPr lang="en-US" altLang="en-US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2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Which is greatest?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3.25 or 3.50?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874464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Which is greatest?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 dirty="0" smtClean="0">
                <a:ea typeface="ＭＳ Ｐゴシック" panose="020B0600070205080204" pitchFamily="34" charset="-128"/>
              </a:rPr>
              <a:t>0.02 </a:t>
            </a:r>
            <a:r>
              <a:rPr lang="en-US" altLang="en-US" sz="5400" dirty="0">
                <a:ea typeface="ＭＳ Ｐゴシック" panose="020B0600070205080204" pitchFamily="34" charset="-128"/>
              </a:rPr>
              <a:t>or </a:t>
            </a:r>
            <a:r>
              <a:rPr lang="en-US" altLang="en-US" sz="5400" dirty="0" smtClean="0">
                <a:ea typeface="ＭＳ Ｐゴシック" panose="020B0600070205080204" pitchFamily="34" charset="-128"/>
              </a:rPr>
              <a:t>0.2</a:t>
            </a:r>
            <a:r>
              <a:rPr lang="en-US" altLang="en-US" sz="5400" dirty="0">
                <a:ea typeface="ＭＳ Ｐゴシック" panose="020B0600070205080204" pitchFamily="34" charset="-128"/>
              </a:rPr>
              <a:t>?</a:t>
            </a:r>
          </a:p>
          <a:p>
            <a:pPr algn="ctr">
              <a:buFontTx/>
              <a:buNone/>
            </a:pPr>
            <a:endParaRPr lang="en-US" altLang="en-US" sz="5400" dirty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 dirty="0">
                <a:ea typeface="ＭＳ Ｐゴシック" panose="020B0600070205080204" pitchFamily="34" charset="-128"/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4002162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Which is greatest?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 dirty="0">
                <a:ea typeface="ＭＳ Ｐゴシック" panose="020B0600070205080204" pitchFamily="34" charset="-128"/>
              </a:rPr>
              <a:t>1.03 or </a:t>
            </a:r>
            <a:r>
              <a:rPr lang="en-US" altLang="en-US" sz="5400" dirty="0" smtClean="0">
                <a:ea typeface="ＭＳ Ｐゴシック" panose="020B0600070205080204" pitchFamily="34" charset="-128"/>
              </a:rPr>
              <a:t>1.3</a:t>
            </a:r>
            <a:r>
              <a:rPr lang="en-US" altLang="en-US" sz="5400" dirty="0">
                <a:ea typeface="ＭＳ Ｐゴシック" panose="020B0600070205080204" pitchFamily="34" charset="-128"/>
              </a:rPr>
              <a:t>?</a:t>
            </a:r>
          </a:p>
          <a:p>
            <a:pPr algn="ctr">
              <a:buFontTx/>
              <a:buNone/>
            </a:pPr>
            <a:endParaRPr lang="en-US" altLang="en-US" sz="5400" dirty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 dirty="0">
                <a:ea typeface="ＭＳ Ｐゴシック" panose="020B0600070205080204" pitchFamily="34" charset="-128"/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163161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Which is greatest?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14.33 or 14.37?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41500324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Sequencing Decimals…</a:t>
            </a:r>
          </a:p>
        </p:txBody>
      </p:sp>
      <p:sp>
        <p:nvSpPr>
          <p:cNvPr id="655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Put in order from </a:t>
            </a: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LEAST to GREATEST.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0.03   0.30   0.003  3.0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8060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ea typeface="ＭＳ Ｐゴシック" panose="020B0600070205080204" pitchFamily="34" charset="-128"/>
              </a:rPr>
              <a:t>Sequencing Decimals…</a:t>
            </a:r>
          </a:p>
        </p:txBody>
      </p:sp>
      <p:sp>
        <p:nvSpPr>
          <p:cNvPr id="686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Put in order from </a:t>
            </a: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LEAST to GREATEST.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5400">
                <a:ea typeface="ＭＳ Ｐゴシック" panose="020B0600070205080204" pitchFamily="34" charset="-128"/>
              </a:rPr>
              <a:t>1.12   0.20   1.2    7.0</a:t>
            </a:r>
          </a:p>
          <a:p>
            <a:pPr algn="ctr">
              <a:buFontTx/>
              <a:buNone/>
            </a:pPr>
            <a:endParaRPr lang="en-US" altLang="en-US" sz="540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2911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/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r>
              <a:rPr lang="en-US" altLang="en-US" dirty="0">
                <a:ea typeface="ＭＳ Ｐゴシック" panose="020B0600070205080204" pitchFamily="34" charset="-128"/>
              </a:rPr>
              <a:t/>
            </a:r>
            <a:br>
              <a:rPr lang="en-US" altLang="en-US" dirty="0">
                <a:ea typeface="ＭＳ Ｐゴシック" panose="020B0600070205080204" pitchFamily="34" charset="-128"/>
              </a:rPr>
            </a:br>
            <a:r>
              <a:rPr lang="en-US" altLang="en-US" dirty="0" smtClean="0">
                <a:ea typeface="ＭＳ Ｐゴシック" panose="020B0600070205080204" pitchFamily="34" charset="-128"/>
              </a:rPr>
              <a:t/>
            </a:r>
            <a:br>
              <a:rPr lang="en-US" altLang="en-US" dirty="0" smtClean="0">
                <a:ea typeface="ＭＳ Ｐゴシック" panose="020B0600070205080204" pitchFamily="34" charset="-128"/>
              </a:rPr>
            </a:b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981200" y="749300"/>
            <a:ext cx="8229600" cy="56515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Decimals are also parts of a whole.</a:t>
            </a:r>
          </a:p>
          <a:p>
            <a:pPr algn="ctr">
              <a:buFontTx/>
              <a:buNone/>
            </a:pPr>
            <a:endParaRPr lang="en-US" altLang="en-US" sz="500" dirty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dirty="0" smtClean="0">
                <a:ea typeface="ＭＳ Ｐゴシック" panose="020B0600070205080204" pitchFamily="34" charset="-128"/>
              </a:rPr>
              <a:t>                </a:t>
            </a:r>
            <a:endParaRPr lang="en-US" altLang="en-US" dirty="0" smtClean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6600" dirty="0">
                <a:ea typeface="ＭＳ Ｐゴシック" panose="020B0600070205080204" pitchFamily="34" charset="-128"/>
              </a:rPr>
              <a:t> </a:t>
            </a:r>
            <a:r>
              <a:rPr lang="en-US" altLang="en-US" sz="6600" dirty="0" smtClean="0">
                <a:ea typeface="ＭＳ Ｐゴシック" panose="020B0600070205080204" pitchFamily="34" charset="-128"/>
              </a:rPr>
              <a:t>           </a:t>
            </a:r>
            <a:r>
              <a:rPr lang="en-US" altLang="en-US" sz="6600" dirty="0" smtClean="0">
                <a:ea typeface="ＭＳ Ｐゴシック" panose="020B0600070205080204" pitchFamily="34" charset="-128"/>
              </a:rPr>
              <a:t>=</a:t>
            </a:r>
            <a:r>
              <a:rPr lang="en-US" altLang="en-US" dirty="0" smtClean="0">
                <a:ea typeface="ＭＳ Ｐゴシック" panose="020B0600070205080204" pitchFamily="34" charset="-128"/>
              </a:rPr>
              <a:t>  </a:t>
            </a:r>
            <a:r>
              <a:rPr lang="en-US" altLang="en-US" sz="7200" dirty="0">
                <a:ea typeface="ＭＳ Ｐゴシック" panose="020B0600070205080204" pitchFamily="34" charset="-128"/>
              </a:rPr>
              <a:t>0.25</a:t>
            </a:r>
          </a:p>
          <a:p>
            <a:pPr algn="ctr">
              <a:buFontTx/>
              <a:buNone/>
            </a:pPr>
            <a:endParaRPr lang="en-US" altLang="en-US" sz="6600" dirty="0">
              <a:ea typeface="ＭＳ Ｐゴシック" panose="020B0600070205080204" pitchFamily="34" charset="-128"/>
            </a:endParaRPr>
          </a:p>
          <a:p>
            <a:pPr algn="ctr">
              <a:buFontTx/>
              <a:buNone/>
            </a:pPr>
            <a:r>
              <a:rPr lang="en-US" altLang="en-US" sz="4000" dirty="0">
                <a:ea typeface="ＭＳ Ｐゴシック" panose="020B0600070205080204" pitchFamily="34" charset="-128"/>
              </a:rPr>
              <a:t>0.25 is between 0 and 1.</a:t>
            </a:r>
          </a:p>
        </p:txBody>
      </p:sp>
      <p:pic>
        <p:nvPicPr>
          <p:cNvPr id="512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50000"/>
          <a:stretch/>
        </p:blipFill>
        <p:spPr bwMode="auto">
          <a:xfrm>
            <a:off x="3873500" y="1670050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7800" y="5338762"/>
            <a:ext cx="7162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3175000" y="5338762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00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What is a decimal?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76400"/>
            <a:ext cx="8229600" cy="213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   A decimal is similar to a fraction in that it is not a whole number.  A decimal is used to show parts of a whole.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72000" y="3581400"/>
            <a:ext cx="2590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9600"/>
              <a:t>1</a:t>
            </a:r>
            <a:r>
              <a:rPr lang="en-US" altLang="en-US" sz="9600">
                <a:solidFill>
                  <a:srgbClr val="FF0000"/>
                </a:solidFill>
              </a:rPr>
              <a:t>.</a:t>
            </a:r>
            <a:r>
              <a:rPr lang="en-US" altLang="en-US" sz="9600"/>
              <a:t>25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4876800" y="5029201"/>
            <a:ext cx="1219200" cy="1560513"/>
            <a:chOff x="3352800" y="5029200"/>
            <a:chExt cx="1219200" cy="1560731"/>
          </a:xfrm>
        </p:grpSpPr>
        <p:cxnSp>
          <p:nvCxnSpPr>
            <p:cNvPr id="8" name="Straight Arrow Connector 7"/>
            <p:cNvCxnSpPr/>
            <p:nvPr/>
          </p:nvCxnSpPr>
          <p:spPr>
            <a:xfrm flipV="1">
              <a:off x="3962400" y="5029200"/>
              <a:ext cx="0" cy="91452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9" name="TextBox 18"/>
            <p:cNvSpPr txBox="1">
              <a:spLocks noChangeArrowheads="1"/>
            </p:cNvSpPr>
            <p:nvPr/>
          </p:nvSpPr>
          <p:spPr bwMode="auto">
            <a:xfrm>
              <a:off x="3352800" y="5943600"/>
              <a:ext cx="121920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decimal point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200400" y="3581400"/>
            <a:ext cx="2209800" cy="2274888"/>
            <a:chOff x="1676400" y="3581400"/>
            <a:chExt cx="2209800" cy="2274332"/>
          </a:xfrm>
        </p:grpSpPr>
        <p:sp>
          <p:nvSpPr>
            <p:cNvPr id="21" name="Oval 20"/>
            <p:cNvSpPr/>
            <p:nvPr/>
          </p:nvSpPr>
          <p:spPr>
            <a:xfrm>
              <a:off x="2971800" y="3581400"/>
              <a:ext cx="914400" cy="137126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3" name="Straight Arrow Connector 22"/>
            <p:cNvCxnSpPr>
              <a:stCxn id="6157" idx="0"/>
            </p:cNvCxnSpPr>
            <p:nvPr/>
          </p:nvCxnSpPr>
          <p:spPr>
            <a:xfrm flipV="1">
              <a:off x="2286000" y="4952665"/>
              <a:ext cx="685800" cy="533270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7" name="TextBox 23"/>
            <p:cNvSpPr txBox="1">
              <a:spLocks noChangeArrowheads="1"/>
            </p:cNvSpPr>
            <p:nvPr/>
          </p:nvSpPr>
          <p:spPr bwMode="auto">
            <a:xfrm>
              <a:off x="1676400" y="548640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whole</a:t>
              </a:r>
            </a:p>
          </p:txBody>
        </p:sp>
      </p:grp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5638800" y="3657600"/>
            <a:ext cx="2895600" cy="2427288"/>
            <a:chOff x="4114800" y="3657600"/>
            <a:chExt cx="2895600" cy="2426732"/>
          </a:xfrm>
        </p:grpSpPr>
        <p:sp>
          <p:nvSpPr>
            <p:cNvPr id="28" name="Oval 27"/>
            <p:cNvSpPr/>
            <p:nvPr/>
          </p:nvSpPr>
          <p:spPr>
            <a:xfrm>
              <a:off x="4114800" y="3657600"/>
              <a:ext cx="1447800" cy="137128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 flipH="1" flipV="1">
              <a:off x="5410200" y="5028886"/>
              <a:ext cx="685800" cy="685643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54" name="TextBox 29"/>
            <p:cNvSpPr txBox="1">
              <a:spLocks noChangeArrowheads="1"/>
            </p:cNvSpPr>
            <p:nvPr/>
          </p:nvSpPr>
          <p:spPr bwMode="auto">
            <a:xfrm>
              <a:off x="5791200" y="5715000"/>
              <a:ext cx="12192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  part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865775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Study Jams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1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981200" y="152400"/>
            <a:ext cx="8229600" cy="352424"/>
          </a:xfrm>
        </p:spPr>
        <p:txBody>
          <a:bodyPr>
            <a:normAutofit fontScale="90000"/>
          </a:bodyPr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Where does it fall on the number line?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066800"/>
            <a:ext cx="7162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667000"/>
            <a:ext cx="7162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199926"/>
            <a:ext cx="7162800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Down Arrow 7"/>
          <p:cNvSpPr>
            <a:spLocks noChangeArrowheads="1"/>
          </p:cNvSpPr>
          <p:nvPr/>
        </p:nvSpPr>
        <p:spPr bwMode="auto">
          <a:xfrm>
            <a:off x="4495800" y="990600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018522" y="1048543"/>
            <a:ext cx="1143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/>
              <a:t>1.5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828800" y="2590800"/>
            <a:ext cx="15240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3.75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05000" y="4199926"/>
            <a:ext cx="137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/>
              <a:t>9.01</a:t>
            </a:r>
          </a:p>
        </p:txBody>
      </p:sp>
      <p:sp>
        <p:nvSpPr>
          <p:cNvPr id="13" name="Down Arrow 12"/>
          <p:cNvSpPr>
            <a:spLocks noChangeArrowheads="1"/>
          </p:cNvSpPr>
          <p:nvPr/>
        </p:nvSpPr>
        <p:spPr bwMode="auto">
          <a:xfrm>
            <a:off x="5867400" y="2590800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14" name="Down Arrow 13"/>
          <p:cNvSpPr>
            <a:spLocks noChangeArrowheads="1"/>
          </p:cNvSpPr>
          <p:nvPr/>
        </p:nvSpPr>
        <p:spPr bwMode="auto">
          <a:xfrm>
            <a:off x="9220200" y="4123726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82966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/>
      <p:bldP spid="11" grpId="0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651876"/>
            <a:ext cx="71628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28800" y="1634412"/>
            <a:ext cx="137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/>
              <a:t>6.99</a:t>
            </a:r>
          </a:p>
        </p:txBody>
      </p:sp>
      <p:sp>
        <p:nvSpPr>
          <p:cNvPr id="6" name="Down Arrow 5"/>
          <p:cNvSpPr>
            <a:spLocks noChangeArrowheads="1"/>
          </p:cNvSpPr>
          <p:nvPr/>
        </p:nvSpPr>
        <p:spPr bwMode="auto">
          <a:xfrm>
            <a:off x="7848600" y="1634412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844350" y="3581400"/>
            <a:ext cx="13716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/>
              <a:t>0.75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359" y="3581401"/>
            <a:ext cx="7162800" cy="112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Down Arrow 8"/>
          <p:cNvSpPr>
            <a:spLocks noChangeArrowheads="1"/>
          </p:cNvSpPr>
          <p:nvPr/>
        </p:nvSpPr>
        <p:spPr bwMode="auto">
          <a:xfrm>
            <a:off x="4018383" y="3589337"/>
            <a:ext cx="3048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1198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Review Place Values</a:t>
            </a:r>
          </a:p>
        </p:txBody>
      </p:sp>
      <p:graphicFrame>
        <p:nvGraphicFramePr>
          <p:cNvPr id="9277" name="Group 61"/>
          <p:cNvGraphicFramePr>
            <a:graphicFrameLocks noGrp="1"/>
          </p:cNvGraphicFramePr>
          <p:nvPr>
            <p:ph sz="half" idx="2"/>
          </p:nvPr>
        </p:nvGraphicFramePr>
        <p:xfrm>
          <a:off x="1828800" y="2590801"/>
          <a:ext cx="4038600" cy="1458913"/>
        </p:xfrm>
        <a:graphic>
          <a:graphicData uri="http://schemas.openxmlformats.org/drawingml/2006/table">
            <a:tbl>
              <a:tblPr/>
              <a:tblGrid>
                <a:gridCol w="1439540"/>
                <a:gridCol w="1336997"/>
                <a:gridCol w="1262063"/>
              </a:tblGrid>
              <a:tr h="75755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Hundreds</a:t>
                      </a: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Tens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Ones</a:t>
                      </a: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35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41" marB="4574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53" name="Oval 63"/>
          <p:cNvSpPr>
            <a:spLocks noChangeArrowheads="1"/>
          </p:cNvSpPr>
          <p:nvPr/>
        </p:nvSpPr>
        <p:spPr bwMode="auto">
          <a:xfrm>
            <a:off x="5715000" y="3810000"/>
            <a:ext cx="304800" cy="304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graphicFrame>
        <p:nvGraphicFramePr>
          <p:cNvPr id="10" name="Group 61"/>
          <p:cNvGraphicFramePr>
            <a:graphicFrameLocks noGrp="1"/>
          </p:cNvGraphicFramePr>
          <p:nvPr>
            <p:ph sz="half" idx="2"/>
          </p:nvPr>
        </p:nvGraphicFramePr>
        <p:xfrm>
          <a:off x="5867400" y="2590801"/>
          <a:ext cx="4572000" cy="1450975"/>
        </p:xfrm>
        <a:graphic>
          <a:graphicData uri="http://schemas.openxmlformats.org/drawingml/2006/table">
            <a:tbl>
              <a:tblPr/>
              <a:tblGrid>
                <a:gridCol w="1630363"/>
                <a:gridCol w="1512887"/>
                <a:gridCol w="1428750"/>
              </a:tblGrid>
              <a:tr h="75584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951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32" marB="4573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943600" y="2590800"/>
            <a:ext cx="1295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Tenths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467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Hundredths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991600" y="2590800"/>
            <a:ext cx="15240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600" b="1"/>
              <a:t>Thousandths</a:t>
            </a:r>
          </a:p>
        </p:txBody>
      </p:sp>
      <p:sp>
        <p:nvSpPr>
          <p:cNvPr id="17" name="Left Brace 16"/>
          <p:cNvSpPr/>
          <p:nvPr/>
        </p:nvSpPr>
        <p:spPr>
          <a:xfrm rot="16200000">
            <a:off x="3505200" y="2819400"/>
            <a:ext cx="609600" cy="35052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8" name="Left Brace 17"/>
          <p:cNvSpPr/>
          <p:nvPr/>
        </p:nvSpPr>
        <p:spPr>
          <a:xfrm rot="16200000">
            <a:off x="7886700" y="2628900"/>
            <a:ext cx="609600" cy="3886200"/>
          </a:xfrm>
          <a:prstGeom prst="lef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43200" y="5029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wholes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162800" y="5029200"/>
            <a:ext cx="213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parts</a:t>
            </a:r>
          </a:p>
        </p:txBody>
      </p:sp>
    </p:spTree>
    <p:extLst>
      <p:ext uri="{BB962C8B-B14F-4D97-AF65-F5344CB8AC3E}">
        <p14:creationId xmlns:p14="http://schemas.microsoft.com/office/powerpoint/2010/main" val="4221377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7" grpId="0" animBg="1"/>
      <p:bldP spid="18" grpId="0" animBg="1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Widescreen</PresentationFormat>
  <Paragraphs>220</Paragraphs>
  <Slides>37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ＭＳ Ｐゴシック</vt:lpstr>
      <vt:lpstr>Abadi MT Condensed Extra Bold</vt:lpstr>
      <vt:lpstr>Arial</vt:lpstr>
      <vt:lpstr>Calibri</vt:lpstr>
      <vt:lpstr>Calibri Light</vt:lpstr>
      <vt:lpstr>Office Theme</vt:lpstr>
      <vt:lpstr>What is a Decimal?</vt:lpstr>
      <vt:lpstr>Day 1</vt:lpstr>
      <vt:lpstr>Remember</vt:lpstr>
      <vt:lpstr>   </vt:lpstr>
      <vt:lpstr>What is a decimal?</vt:lpstr>
      <vt:lpstr>PowerPoint Presentation</vt:lpstr>
      <vt:lpstr>Where does it fall on the number line?</vt:lpstr>
      <vt:lpstr>PowerPoint Presentation</vt:lpstr>
      <vt:lpstr>Review Place Values</vt:lpstr>
      <vt:lpstr>Read the Decimal</vt:lpstr>
      <vt:lpstr>Read the Decimal</vt:lpstr>
      <vt:lpstr>Read the Decimal</vt:lpstr>
      <vt:lpstr>Read the Decimal</vt:lpstr>
      <vt:lpstr>Write the Decimal</vt:lpstr>
      <vt:lpstr>Read the Decimal</vt:lpstr>
      <vt:lpstr>Read the Decimal</vt:lpstr>
      <vt:lpstr>$3.45</vt:lpstr>
      <vt:lpstr>PowerPoint Presentation</vt:lpstr>
      <vt:lpstr>PowerPoint Presentation</vt:lpstr>
      <vt:lpstr>Read the Money and Decimal</vt:lpstr>
      <vt:lpstr>Human Decimals</vt:lpstr>
      <vt:lpstr>Which is greater?</vt:lpstr>
      <vt:lpstr>Comparing Decimals</vt:lpstr>
      <vt:lpstr>Comparing Decimals</vt:lpstr>
      <vt:lpstr>Comparing Decimals</vt:lpstr>
      <vt:lpstr>Comparing Decimals</vt:lpstr>
      <vt:lpstr>Comparing Decimals</vt:lpstr>
      <vt:lpstr>Comparing Decimals</vt:lpstr>
      <vt:lpstr>Comparing Decimals</vt:lpstr>
      <vt:lpstr>Comparing Decimals</vt:lpstr>
      <vt:lpstr>Comparing Decimals</vt:lpstr>
      <vt:lpstr>Which is greatest?</vt:lpstr>
      <vt:lpstr>Which is greatest?</vt:lpstr>
      <vt:lpstr>Which is greatest?</vt:lpstr>
      <vt:lpstr>Which is greatest?</vt:lpstr>
      <vt:lpstr>Sequencing Decimals…</vt:lpstr>
      <vt:lpstr>Sequencing Decimals…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 Decimal?</dc:title>
  <dc:creator>Lindsay Behrens</dc:creator>
  <cp:lastModifiedBy>Lindsay Behrens</cp:lastModifiedBy>
  <cp:revision>1</cp:revision>
  <dcterms:created xsi:type="dcterms:W3CDTF">2016-10-12T14:17:47Z</dcterms:created>
  <dcterms:modified xsi:type="dcterms:W3CDTF">2016-10-12T14:18:07Z</dcterms:modified>
</cp:coreProperties>
</file>